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5" r:id="rId2"/>
  </p:sldMasterIdLst>
  <p:notesMasterIdLst>
    <p:notesMasterId r:id="rId15"/>
  </p:notesMasterIdLst>
  <p:handoutMasterIdLst>
    <p:handoutMasterId r:id="rId16"/>
  </p:handoutMasterIdLst>
  <p:sldIdLst>
    <p:sldId id="256" r:id="rId3"/>
    <p:sldId id="301" r:id="rId4"/>
    <p:sldId id="269" r:id="rId5"/>
    <p:sldId id="290" r:id="rId6"/>
    <p:sldId id="292" r:id="rId7"/>
    <p:sldId id="315" r:id="rId8"/>
    <p:sldId id="318" r:id="rId9"/>
    <p:sldId id="319" r:id="rId10"/>
    <p:sldId id="321" r:id="rId11"/>
    <p:sldId id="322" r:id="rId12"/>
    <p:sldId id="323" r:id="rId13"/>
    <p:sldId id="325" r:id="rId1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75DBFF"/>
    <a:srgbClr val="CCECFF"/>
    <a:srgbClr val="00FFFF"/>
    <a:srgbClr val="3366FF"/>
    <a:srgbClr val="FF3300"/>
    <a:srgbClr val="CCFF3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60" autoAdjust="0"/>
    <p:restoredTop sz="93248" autoAdjust="0"/>
  </p:normalViewPr>
  <p:slideViewPr>
    <p:cSldViewPr>
      <p:cViewPr varScale="1">
        <p:scale>
          <a:sx n="74" d="100"/>
          <a:sy n="74" d="100"/>
        </p:scale>
        <p:origin x="118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CFFFF"/>
        </a:solidFill>
        <a:ln w="12700">
          <a:solidFill>
            <a:srgbClr val="CCFFFF"/>
          </a:solidFill>
          <a:prstDash val="solid"/>
        </a:ln>
      </c:spPr>
    </c:sideWall>
    <c:backWall>
      <c:thickness val="0"/>
      <c:spPr>
        <a:solidFill>
          <a:srgbClr val="CCFFFF"/>
        </a:solidFill>
        <a:ln w="12700">
          <a:solidFill>
            <a:srgbClr val="CCFFFF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898170691615676"/>
          <c:y val="8.4935768152773275E-2"/>
          <c:w val="0.81485323182004543"/>
          <c:h val="0.6930543844256893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Количество несчастных случаев со смертельным исходом в 2018 г.</c:v>
                </c:pt>
              </c:strCache>
            </c:strRef>
          </c:tx>
          <c:spPr>
            <a:solidFill>
              <a:srgbClr val="9999FF"/>
            </a:solidFill>
            <a:ln w="12242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4.3340079675781617E-3"/>
                  <c:y val="1.2161230585062445E-3"/>
                </c:manualLayout>
              </c:layout>
              <c:numFmt formatCode="@" sourceLinked="0"/>
              <c:spPr>
                <a:noFill/>
                <a:ln w="24331">
                  <a:noFill/>
                </a:ln>
              </c:spPr>
              <c:txPr>
                <a:bodyPr/>
                <a:lstStyle/>
                <a:p>
                  <a:pPr>
                    <a:defRPr sz="1784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770-4A9C-B159-5283F21A7E44}"/>
                </c:ext>
              </c:extLst>
            </c:dLbl>
            <c:dLbl>
              <c:idx val="1"/>
              <c:layout>
                <c:manualLayout>
                  <c:x val="7.6367511854363215E-3"/>
                  <c:y val="6.8172981812854541E-2"/>
                </c:manualLayout>
              </c:layout>
              <c:numFmt formatCode="@" sourceLinked="0"/>
              <c:spPr>
                <a:noFill/>
                <a:ln w="24331">
                  <a:noFill/>
                </a:ln>
              </c:spPr>
              <c:txPr>
                <a:bodyPr/>
                <a:lstStyle/>
                <a:p>
                  <a:pPr>
                    <a:defRPr sz="1784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770-4A9C-B159-5283F21A7E44}"/>
                </c:ext>
              </c:extLst>
            </c:dLbl>
            <c:dLbl>
              <c:idx val="2"/>
              <c:layout>
                <c:manualLayout>
                  <c:x val="6.5185097641406455E-4"/>
                  <c:y val="9.8044240427512863E-2"/>
                </c:manualLayout>
              </c:layout>
              <c:tx>
                <c:rich>
                  <a:bodyPr/>
                  <a:lstStyle/>
                  <a:p>
                    <a:pPr>
                      <a:defRPr sz="1708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 smtClean="0"/>
                      <a:t>5</a:t>
                    </a:r>
                  </a:p>
                  <a:p>
                    <a:pPr>
                      <a:defRPr sz="1708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dirty="0"/>
                  </a:p>
                </c:rich>
              </c:tx>
              <c:numFmt formatCode="@" sourceLinked="0"/>
              <c:spPr>
                <a:noFill/>
                <a:ln w="24331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770-4A9C-B159-5283F21A7E44}"/>
                </c:ext>
              </c:extLst>
            </c:dLbl>
            <c:numFmt formatCode="@" sourceLinked="0"/>
            <c:spPr>
              <a:noFill/>
              <a:ln w="2433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84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Энергонадзор</c:v>
                </c:pt>
                <c:pt idx="1">
                  <c:v>Промбезопасность </c:v>
                </c:pt>
                <c:pt idx="2">
                  <c:v>Итого за 12 мес.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0</c:v>
                </c:pt>
                <c:pt idx="1">
                  <c:v>5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770-4A9C-B159-5283F21A7E4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Количество несчастных случаев со смертельным исходом в 2019 г.</c:v>
                </c:pt>
              </c:strCache>
            </c:strRef>
          </c:tx>
          <c:spPr>
            <a:solidFill>
              <a:srgbClr val="FF8080"/>
            </a:solidFill>
            <a:ln w="12242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1265383633592982E-2"/>
                  <c:y val="2.2977735347449745E-2"/>
                </c:manualLayout>
              </c:layout>
              <c:spPr/>
              <c:txPr>
                <a:bodyPr/>
                <a:lstStyle/>
                <a:p>
                  <a:pPr>
                    <a:defRPr sz="1779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888262219884436E-2"/>
                      <c:h val="8.38659347435094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8770-4A9C-B159-5283F21A7E44}"/>
                </c:ext>
              </c:extLst>
            </c:dLbl>
            <c:dLbl>
              <c:idx val="1"/>
              <c:layout>
                <c:manualLayout>
                  <c:x val="1.313374092065874E-2"/>
                  <c:y val="9.4642933057417181E-2"/>
                </c:manualLayout>
              </c:layout>
              <c:spPr/>
              <c:txPr>
                <a:bodyPr/>
                <a:lstStyle/>
                <a:p>
                  <a:pPr>
                    <a:defRPr sz="1779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770-4A9C-B159-5283F21A7E44}"/>
                </c:ext>
              </c:extLst>
            </c:dLbl>
            <c:dLbl>
              <c:idx val="2"/>
              <c:layout>
                <c:manualLayout>
                  <c:x val="-3.9797054000324881E-3"/>
                  <c:y val="8.2477594923446321E-2"/>
                </c:manualLayout>
              </c:layout>
              <c:spPr/>
              <c:txPr>
                <a:bodyPr/>
                <a:lstStyle/>
                <a:p>
                  <a:pPr>
                    <a:defRPr sz="1779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770-4A9C-B159-5283F21A7E44}"/>
                </c:ext>
              </c:extLst>
            </c:dLbl>
            <c:spPr>
              <a:noFill/>
              <a:ln w="25029">
                <a:noFill/>
              </a:ln>
            </c:spPr>
            <c:txPr>
              <a:bodyPr/>
              <a:lstStyle/>
              <a:p>
                <a:pPr>
                  <a:defRPr sz="1779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Энергонадзор</c:v>
                </c:pt>
                <c:pt idx="1">
                  <c:v>Промбезопасность </c:v>
                </c:pt>
                <c:pt idx="2">
                  <c:v>Итого за 12 мес.</c:v>
                </c:pt>
              </c:strCache>
            </c:strRef>
          </c:cat>
          <c:val>
            <c:numRef>
              <c:f>Sheet1!$B$3:$D$3</c:f>
              <c:numCache>
                <c:formatCode>@</c:formatCode>
                <c:ptCount val="3"/>
                <c:pt idx="0">
                  <c:v>0</c:v>
                </c:pt>
                <c:pt idx="1">
                  <c:v>6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770-4A9C-B159-5283F21A7E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91212800"/>
        <c:axId val="44966656"/>
        <c:axId val="0"/>
      </c:bar3DChart>
      <c:catAx>
        <c:axId val="91212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9579">
            <a:noFill/>
          </a:ln>
        </c:spPr>
        <c:txPr>
          <a:bodyPr rot="0" vert="horz"/>
          <a:lstStyle/>
          <a:p>
            <a:pPr>
              <a:defRPr sz="1384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44966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4966656"/>
        <c:scaling>
          <c:orientation val="minMax"/>
          <c:max val="15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39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/>
                  <a:t>количество </a:t>
                </a:r>
              </a:p>
            </c:rich>
          </c:tx>
          <c:layout>
            <c:manualLayout>
              <c:xMode val="edge"/>
              <c:yMode val="edge"/>
              <c:x val="3.2765565762613004E-2"/>
              <c:y val="0.43327144557749953"/>
            </c:manualLayout>
          </c:layout>
          <c:overlay val="0"/>
          <c:spPr>
            <a:noFill/>
            <a:ln w="24331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04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39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1212800"/>
        <c:crosses val="autoZero"/>
        <c:crossBetween val="between"/>
        <c:majorUnit val="1"/>
        <c:minorUnit val="1"/>
      </c:valAx>
      <c:spPr>
        <a:noFill/>
        <a:ln w="25385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lang="ru-RU" sz="1242" b="1" i="0" u="none" strike="noStrike" kern="1200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</c:legendEntry>
      <c:layout>
        <c:manualLayout>
          <c:xMode val="edge"/>
          <c:yMode val="edge"/>
          <c:x val="0.11871898543806253"/>
          <c:y val="0.86699771238149892"/>
          <c:w val="0.74855450875854379"/>
          <c:h val="8.3008082699504965E-2"/>
        </c:manualLayout>
      </c:layout>
      <c:overlay val="1"/>
      <c:spPr>
        <a:noFill/>
        <a:ln w="3049">
          <a:solidFill>
            <a:srgbClr val="000000"/>
          </a:solidFill>
          <a:prstDash val="solid"/>
        </a:ln>
      </c:spPr>
      <c:txPr>
        <a:bodyPr/>
        <a:lstStyle/>
        <a:p>
          <a:pPr>
            <a:defRPr sz="1242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 w="9571" cap="flat" cmpd="sng" algn="ctr">
      <a:solidFill>
        <a:srgbClr val="000000"/>
      </a:solidFill>
      <a:prstDash val="solid"/>
      <a:miter lim="800000"/>
      <a:headEnd type="none" w="med" len="med"/>
      <a:tailEnd type="none" w="med" len="med"/>
    </a:ln>
  </c:spPr>
  <c:txPr>
    <a:bodyPr/>
    <a:lstStyle/>
    <a:p>
      <a:pPr>
        <a:defRPr sz="2179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A0F4348-D40E-4553-A34D-D1B70C63C9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5100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BD19649-CCC2-46BE-8153-C5CB5D417266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B4F40A4-3AA9-48AA-8763-016FC8E8B5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6034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AEC715-757B-4666-BF43-E3CDD66432CF}" type="slidenum">
              <a:rPr lang="ru-RU" altLang="ru-RU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10</a:t>
            </a:fld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790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B82F9B-D67B-46EC-9A28-AA5C4FE5F2BE}" type="slidenum">
              <a:rPr lang="ru-RU" altLang="ru-RU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12</a:t>
            </a:fld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723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CE3B3-60D5-4DB8-A47A-D824B1D66928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3496F-D462-4CCC-ADB1-FAD37074E69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758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EC42F-59BB-4989-8427-3D3AABD56B6C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08BE0-AB59-4806-AFE1-410DD6A177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368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85BDB-A711-4BE6-B394-B368E9BF6D92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21A11-1207-4612-9CE3-FC19C73D9B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03347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DF725-C061-4CEE-88D1-0A79717CC014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749A8-5858-47D8-994C-8B181499474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2703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2400" b="0">
                <a:solidFill>
                  <a:schemeClr val="tx1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7 h 1906"/>
                <a:gd name="T4" fmla="*/ 7704 w 5740"/>
                <a:gd name="T5" fmla="*/ 7 h 1906"/>
                <a:gd name="T6" fmla="*/ 770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602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602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687F4-DC37-4190-BA31-39828D12D2D6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FEF4D-8343-4C3D-9BDF-DB4ADF2148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2415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27D32-D959-4883-A4BB-E02CD0D08465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CB2D7-62D2-442B-8ED8-1EE0278314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268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DBEF5-F2CA-4A91-BC49-76C9FB61593F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96E90-C274-4A6A-9DDA-E4E9954E19C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066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A8316-F781-4A52-8065-49C68169E359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F6793-9FB4-470D-AB21-032ECA52E9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7868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D4D21-0E5C-4352-822C-B75A6C010260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5D86D-3B00-4A09-88C4-4EA7E83C0F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4641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030EB-895F-4E5D-AB88-F4C7149CDED0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C38AF-B968-4A3C-BF9E-584D779E4D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6513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61B8D-A312-4A67-849E-4BECF6255031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5D2A8-DA08-4715-97FA-632E754128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29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C2566-2B64-4430-8C5F-266EE5543986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7733A-5D94-4FFA-97BC-F3CC1CF284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8840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8CD8C-405F-4878-88B1-49371A450D42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B3A0C-A834-4E43-A9B4-F82BDB725E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5644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7E8B6-350A-4E91-8566-9BD8E98A6FD3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AFC52-BB30-42CB-835F-8888358360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5900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D5896-7750-478B-A1CC-4E59CF48081C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5184B-2311-4394-AB2E-DF17FCEE01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1145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F0F9E-83C9-45D0-97B9-9D59DC12056E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29F7A-129E-42B1-A213-D125C88A34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665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9950E-110F-4126-AD13-E8E024F2F9E1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FFD0F-55CF-4610-BA37-924AAB9DA6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0202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C6558-9A1B-483E-A340-C8FB4327BAAC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7C83D-909B-4E51-9C1D-34E02F2776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152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02682-81DA-45FB-A953-16D8547DEE70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F2DF0-3E94-4217-9AFD-3300209E3C3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40630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76FBE-D00E-477F-8987-1D3FE01C688C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6598F-FE7E-4DD4-A2E7-E9B0B6FA690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478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D0782-375E-4D26-BDC0-BF739D63F43D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9CB42-F1F0-4B5D-A199-8451A899AF7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0057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A8365-F898-452A-A5C8-CC3896DA8846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1A8AE-19A7-4C74-ACCB-74652096700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294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DF0D8-D07B-4A22-8C6B-B2036E44ADEB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9FFF5-3147-490F-B04F-122EE0F7040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675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FA9050C-98AA-40A2-96F3-281718858178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1965C85-03EE-4505-B17E-757F1C1C15E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24" r:id="rId1"/>
    <p:sldLayoutId id="2147486225" r:id="rId2"/>
    <p:sldLayoutId id="2147486226" r:id="rId3"/>
    <p:sldLayoutId id="2147486227" r:id="rId4"/>
    <p:sldLayoutId id="2147486228" r:id="rId5"/>
    <p:sldLayoutId id="2147486229" r:id="rId6"/>
    <p:sldLayoutId id="2147486230" r:id="rId7"/>
    <p:sldLayoutId id="2147486231" r:id="rId8"/>
    <p:sldLayoutId id="2147486232" r:id="rId9"/>
    <p:sldLayoutId id="2147486233" r:id="rId10"/>
    <p:sldLayoutId id="2147486234" r:id="rId11"/>
    <p:sldLayoutId id="214748623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1FBD79C-178F-4C4F-AE45-236E206D9188}" type="datetime1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D539965-51E3-4171-91FC-B9B8DBDD1F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056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499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99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8500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62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500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 b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500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2400" b="0">
                <a:solidFill>
                  <a:schemeClr val="tx1"/>
                </a:solidFill>
              </a:endParaRPr>
            </a:p>
          </p:txBody>
        </p:sp>
        <p:sp>
          <p:nvSpPr>
            <p:cNvPr id="205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7 h 1906"/>
                <a:gd name="T4" fmla="*/ 7704 w 5740"/>
                <a:gd name="T5" fmla="*/ 7 h 1906"/>
                <a:gd name="T6" fmla="*/ 770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500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500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500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6246" r:id="rId1"/>
    <p:sldLayoutId id="2147486236" r:id="rId2"/>
    <p:sldLayoutId id="2147486237" r:id="rId3"/>
    <p:sldLayoutId id="2147486238" r:id="rId4"/>
    <p:sldLayoutId id="2147486239" r:id="rId5"/>
    <p:sldLayoutId id="2147486240" r:id="rId6"/>
    <p:sldLayoutId id="2147486241" r:id="rId7"/>
    <p:sldLayoutId id="2147486242" r:id="rId8"/>
    <p:sldLayoutId id="2147486243" r:id="rId9"/>
    <p:sldLayoutId id="2147486244" r:id="rId10"/>
    <p:sldLayoutId id="214748624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0" dirty="0" smtClean="0"/>
              <a:t>Федеральная служба по экологическому, </a:t>
            </a:r>
            <a:br>
              <a:rPr lang="ru-RU" sz="3200" b="0" dirty="0" smtClean="0"/>
            </a:br>
            <a:r>
              <a:rPr lang="ru-RU" sz="3200" b="0" dirty="0" smtClean="0"/>
              <a:t>технологическому и атомному надзору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2060575"/>
            <a:ext cx="8534400" cy="990600"/>
          </a:xfrm>
        </p:spPr>
        <p:txBody>
          <a:bodyPr/>
          <a:lstStyle/>
          <a:p>
            <a:r>
              <a:rPr lang="ru-RU" b="1" dirty="0">
                <a:effectLst/>
              </a:rPr>
              <a:t>Доклад Забайкальского управления </a:t>
            </a:r>
            <a:r>
              <a:rPr lang="ru-RU" b="1" dirty="0" err="1">
                <a:effectLst/>
              </a:rPr>
              <a:t>Ростехнадзора</a:t>
            </a:r>
            <a:endParaRPr lang="ru-RU" dirty="0">
              <a:effectLst/>
            </a:endParaRPr>
          </a:p>
          <a:p>
            <a:r>
              <a:rPr lang="ru-RU" b="1" dirty="0">
                <a:effectLst/>
              </a:rPr>
              <a:t>по основным итогам деятельности, правоприменительной </a:t>
            </a:r>
            <a:r>
              <a:rPr lang="ru-RU" b="1" dirty="0" smtClean="0">
                <a:effectLst/>
              </a:rPr>
              <a:t>практике </a:t>
            </a:r>
            <a:r>
              <a:rPr lang="ru-RU" b="1" dirty="0">
                <a:effectLst/>
              </a:rPr>
              <a:t>и </a:t>
            </a:r>
            <a:r>
              <a:rPr lang="ru-RU" b="1" dirty="0" smtClean="0">
                <a:effectLst/>
              </a:rPr>
              <a:t>профилактике </a:t>
            </a:r>
            <a:r>
              <a:rPr lang="ru-RU" b="1" dirty="0">
                <a:effectLst/>
              </a:rPr>
              <a:t>нарушений требований безопасности</a:t>
            </a:r>
            <a:endParaRPr lang="ru-RU" dirty="0">
              <a:effectLst/>
            </a:endParaRPr>
          </a:p>
          <a:p>
            <a:r>
              <a:rPr lang="ru-RU" b="1" dirty="0">
                <a:effectLst/>
              </a:rPr>
              <a:t>за 2019 год </a:t>
            </a:r>
            <a:endParaRPr lang="ru-RU" dirty="0">
              <a:effectLst/>
            </a:endParaRPr>
          </a:p>
          <a:p>
            <a:pPr eaLnBrk="1" hangingPunct="1">
              <a:defRPr/>
            </a:pPr>
            <a:endParaRPr lang="ru-RU" sz="2400" b="1" dirty="0" smtClean="0"/>
          </a:p>
          <a:p>
            <a:pPr eaLnBrk="1" hangingPunct="1">
              <a:defRPr/>
            </a:pPr>
            <a:endParaRPr lang="ru-RU" sz="900" dirty="0" smtClean="0"/>
          </a:p>
          <a:p>
            <a:pPr eaLnBrk="1" hangingPunct="1">
              <a:defRPr/>
            </a:pPr>
            <a:endParaRPr lang="ru-RU" sz="900" dirty="0" smtClean="0"/>
          </a:p>
          <a:p>
            <a:pPr eaLnBrk="1" hangingPunct="1">
              <a:defRPr/>
            </a:pPr>
            <a:endParaRPr lang="ru-RU" sz="900" dirty="0" smtClean="0"/>
          </a:p>
          <a:p>
            <a:pPr eaLnBrk="1" hangingPunct="1">
              <a:defRPr/>
            </a:pPr>
            <a:endParaRPr lang="ru-RU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10F654D-8374-4877-A810-9ED3B73A64B7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ru-RU" altLang="ru-RU" sz="1400" smtClean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/>
          </p:nvPr>
        </p:nvGraphicFramePr>
        <p:xfrm>
          <a:off x="611560" y="273638"/>
          <a:ext cx="8273728" cy="5974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28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971600" y="-3483768"/>
            <a:ext cx="7913688" cy="1296864"/>
          </a:xfrm>
        </p:spPr>
        <p:txBody>
          <a:bodyPr/>
          <a:lstStyle/>
          <a:p>
            <a:pPr eaLnBrk="1" hangingPunct="1"/>
            <a:r>
              <a:rPr lang="ru-RU" altLang="ru-RU" sz="2400" b="1" dirty="0" smtClean="0"/>
              <a:t>Общий уровень смертельного травматизма за  2018 год  в сравнении с 2017 годом</a:t>
            </a:r>
          </a:p>
        </p:txBody>
      </p:sp>
    </p:spTree>
    <p:extLst>
      <p:ext uri="{BB962C8B-B14F-4D97-AF65-F5344CB8AC3E}">
        <p14:creationId xmlns:p14="http://schemas.microsoft.com/office/powerpoint/2010/main" val="91815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12288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CB9B6F-BC98-4F59-8B3B-BF8B3F8AA744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ru-RU" altLang="ru-RU" sz="1400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000" b="1" smtClean="0"/>
              <a:t>Обобщённая динамика аварийности и смертельного травматизма на предприятиях и объектах, поднадзорных Забайкальскому управлению Ростехнадзора</a:t>
            </a:r>
            <a:endParaRPr lang="ru-RU" altLang="ru-RU" sz="4000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endParaRPr lang="ru-RU" altLang="ru-RU" smtClean="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graphicFrame>
        <p:nvGraphicFramePr>
          <p:cNvPr id="18438" name="Object 4"/>
          <p:cNvGraphicFramePr>
            <a:graphicFrameLocks noChangeAspect="1"/>
          </p:cNvGraphicFramePr>
          <p:nvPr>
            <p:extLst/>
          </p:nvPr>
        </p:nvGraphicFramePr>
        <p:xfrm>
          <a:off x="396875" y="1706563"/>
          <a:ext cx="7939088" cy="471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Диаграмма" r:id="rId3" imgW="7877145" imgH="4667152" progId="Excel.Chart.8">
                  <p:embed/>
                </p:oleObj>
              </mc:Choice>
              <mc:Fallback>
                <p:oleObj name="Диаграмма" r:id="rId3" imgW="7877145" imgH="4667152" progId="Excel.Chart.8">
                  <p:embed/>
                  <p:pic>
                    <p:nvPicPr>
                      <p:cNvPr id="1843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" y="1706563"/>
                        <a:ext cx="7939088" cy="4710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337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09763F-6858-4351-B050-AA4C381FCB02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ru-RU" altLang="ru-RU" sz="1400" smtClean="0"/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009650"/>
          </a:xfrm>
          <a:noFill/>
        </p:spPr>
        <p:txBody>
          <a:bodyPr/>
          <a:lstStyle/>
          <a:p>
            <a:r>
              <a:rPr lang="ru-RU" altLang="ru-RU" sz="2500" smtClean="0"/>
              <a:t>РАСПРЕДЕЛЕНИЕ НЕСЧАСТНЫХ СЛУЧАЕВ СО СМЕРТЕЛЬНЫМ И ТЯЖЕЛЫМ ИСХОДАМИ </a:t>
            </a:r>
            <a:br>
              <a:rPr lang="ru-RU" altLang="ru-RU" sz="2500" smtClean="0"/>
            </a:br>
            <a:r>
              <a:rPr lang="ru-RU" altLang="ru-RU" sz="2500" smtClean="0"/>
              <a:t>ПО ВИДУ ПРОИСШЕСТВИЯ  (%)</a:t>
            </a:r>
          </a:p>
        </p:txBody>
      </p:sp>
      <p:graphicFrame>
        <p:nvGraphicFramePr>
          <p:cNvPr id="19460" name="Object 8"/>
          <p:cNvGraphicFramePr>
            <a:graphicFrameLocks noGrp="1" noChangeAspect="1"/>
          </p:cNvGraphicFramePr>
          <p:nvPr>
            <p:ph idx="1"/>
            <p:extLst/>
          </p:nvPr>
        </p:nvGraphicFramePr>
        <p:xfrm>
          <a:off x="442913" y="1417638"/>
          <a:ext cx="7935912" cy="451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7" name="Диаграмма" r:id="rId4" imgW="7877145" imgH="4476848" progId="Excel.Chart.8">
                  <p:embed/>
                </p:oleObj>
              </mc:Choice>
              <mc:Fallback>
                <p:oleObj name="Диаграмма" r:id="rId4" imgW="7877145" imgH="4476848" progId="Excel.Chart.8">
                  <p:embed/>
                  <p:pic>
                    <p:nvPicPr>
                      <p:cNvPr id="1946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3" y="1417638"/>
                        <a:ext cx="7935912" cy="4510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1" name="Text Box 7"/>
          <p:cNvSpPr txBox="1">
            <a:spLocks noChangeArrowheads="1"/>
          </p:cNvSpPr>
          <p:nvPr/>
        </p:nvSpPr>
        <p:spPr bwMode="auto">
          <a:xfrm>
            <a:off x="684213" y="5229225"/>
            <a:ext cx="7488237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200" dirty="0">
                <a:solidFill>
                  <a:srgbClr val="000000"/>
                </a:solidFill>
              </a:rPr>
              <a:t>Несчастных случаев: со смертельным исходом – </a:t>
            </a:r>
            <a:r>
              <a:rPr lang="ru-RU" altLang="ru-RU" sz="1200" dirty="0" smtClean="0">
                <a:solidFill>
                  <a:srgbClr val="000000"/>
                </a:solidFill>
              </a:rPr>
              <a:t>6;  </a:t>
            </a:r>
            <a:r>
              <a:rPr lang="ru-RU" altLang="ru-RU" sz="1200" dirty="0">
                <a:solidFill>
                  <a:srgbClr val="000000"/>
                </a:solidFill>
              </a:rPr>
              <a:t>с тяжелым исходом – </a:t>
            </a:r>
            <a:r>
              <a:rPr lang="ru-RU" altLang="ru-RU" sz="1200" dirty="0" smtClean="0">
                <a:solidFill>
                  <a:srgbClr val="000000"/>
                </a:solidFill>
              </a:rPr>
              <a:t>10;  </a:t>
            </a:r>
            <a:r>
              <a:rPr lang="ru-RU" altLang="ru-RU" sz="1200" dirty="0">
                <a:solidFill>
                  <a:srgbClr val="000000"/>
                </a:solidFill>
              </a:rPr>
              <a:t>Всего </a:t>
            </a:r>
            <a:r>
              <a:rPr lang="ru-RU" altLang="ru-RU" sz="1200">
                <a:solidFill>
                  <a:srgbClr val="000000"/>
                </a:solidFill>
              </a:rPr>
              <a:t>– </a:t>
            </a:r>
            <a:r>
              <a:rPr lang="ru-RU" altLang="ru-RU" sz="1200" smtClean="0">
                <a:solidFill>
                  <a:srgbClr val="000000"/>
                </a:solidFill>
              </a:rPr>
              <a:t>16.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33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4C71A3-A692-49B3-896A-1444442807C0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400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pPr eaLnBrk="1" hangingPunct="1"/>
            <a:r>
              <a:rPr lang="ru-RU" altLang="ru-RU" sz="1800" b="1" dirty="0" smtClean="0"/>
              <a:t>Показатели надзорной и контрольной деятельности </a:t>
            </a:r>
            <a:br>
              <a:rPr lang="ru-RU" altLang="ru-RU" sz="1800" b="1" dirty="0" smtClean="0"/>
            </a:br>
            <a:r>
              <a:rPr lang="ru-RU" altLang="ru-RU" sz="1800" b="1" dirty="0" smtClean="0"/>
              <a:t>Управления в  2019 году в сравнении с 2018 годом</a:t>
            </a:r>
          </a:p>
        </p:txBody>
      </p:sp>
      <p:graphicFrame>
        <p:nvGraphicFramePr>
          <p:cNvPr id="49388" name="Group 236"/>
          <p:cNvGraphicFramePr>
            <a:graphicFrameLocks noGrp="1"/>
          </p:cNvGraphicFramePr>
          <p:nvPr>
            <p:ph idx="1"/>
          </p:nvPr>
        </p:nvGraphicFramePr>
        <p:xfrm>
          <a:off x="323850" y="1268413"/>
          <a:ext cx="8423275" cy="5513387"/>
        </p:xfrm>
        <a:graphic>
          <a:graphicData uri="http://schemas.openxmlformats.org/drawingml/2006/table">
            <a:tbl>
              <a:tblPr/>
              <a:tblGrid>
                <a:gridCol w="149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4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42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28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059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Год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Количество проверок / в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т.ч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по постоянному надзору 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Количество выявленных нарушений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Количество административных штрафов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Сумма наложенных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штрафов,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тыс. руб.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Количество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нарушений на 1 штраф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183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На опасных производственных объектах 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2019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651/290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1880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181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13303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10,4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2018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647/326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1655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168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11 342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9,8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75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На объектах энергетики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2019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437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6255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243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1343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25,7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1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2018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561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7596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295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1442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25,7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75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При осуществлении гос. строительного надзора + надзора за СРО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2019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141-0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1494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56-0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4925-0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26,6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9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2018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93+1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862+12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70+1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4707+20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12,3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4983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 области безопасности ГТС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smtClean="0"/>
                        <a:t>2019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70//4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smtClean="0"/>
                        <a:t>495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36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398,5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13,7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4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2018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80/19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463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47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418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9,8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6900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Проверки по соблюдению ТР  «О безопасности лифтов»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2019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25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59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11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142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не учитывалось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61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2018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35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87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15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не учитывалось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17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Всего с учётом проверок соискателей лицензий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2019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1375/294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10 183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527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19511,5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19,3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00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2018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1456/345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10 675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582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17 644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18,3</a:t>
                      </a:r>
                      <a:endParaRPr lang="ru-RU" sz="1200" dirty="0"/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D57317-C622-4F56-8282-5C3D8510C0C5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40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42875"/>
            <a:ext cx="7772400" cy="838200"/>
          </a:xfrm>
        </p:spPr>
        <p:txBody>
          <a:bodyPr/>
          <a:lstStyle/>
          <a:p>
            <a:pPr eaLnBrk="1" hangingPunct="1"/>
            <a:r>
              <a:rPr lang="ru-RU" altLang="ru-RU" sz="1800" b="1" dirty="0" smtClean="0"/>
              <a:t>Основные показатели надзорной и контрольной деятельности Управления в области промышленной безопасности в 2019 году </a:t>
            </a:r>
          </a:p>
        </p:txBody>
      </p:sp>
      <p:graphicFrame>
        <p:nvGraphicFramePr>
          <p:cNvPr id="9319" name="Group 10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912482271"/>
              </p:ext>
            </p:extLst>
          </p:nvPr>
        </p:nvGraphicFramePr>
        <p:xfrm>
          <a:off x="179388" y="1052513"/>
          <a:ext cx="8569325" cy="4627561"/>
        </p:xfrm>
        <a:graphic>
          <a:graphicData uri="http://schemas.openxmlformats.org/drawingml/2006/table">
            <a:tbl>
              <a:tblPr/>
              <a:tblGrid>
                <a:gridCol w="4816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5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5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Показатели</a:t>
                      </a:r>
                    </a:p>
                  </a:txBody>
                  <a:tcPr marL="91443" marR="91443"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Всего по Управлению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Забайкальский край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Республика Бурятия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2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Число поднадзорных организаций, эксплуатирующих ОПО</a:t>
                      </a:r>
                    </a:p>
                  </a:txBody>
                  <a:tcPr marL="91443" marR="91443"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1129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851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278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Число аварий на ОПО</a:t>
                      </a:r>
                    </a:p>
                  </a:txBody>
                  <a:tcPr marL="91443" marR="91443"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66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Число проведенных проверок поднадзорных организаций, всего / по постоянному надзору</a:t>
                      </a:r>
                    </a:p>
                  </a:txBody>
                  <a:tcPr marL="68582" marR="68582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651/290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424/290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227/0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Число выявленных и предписанных к устранению нарушений требований промышленной безопасности, всего</a:t>
                      </a:r>
                    </a:p>
                  </a:txBody>
                  <a:tcPr marL="68582" marR="68582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1880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822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1058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7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Число административных приостановлений деятельности </a:t>
                      </a:r>
                    </a:p>
                  </a:txBody>
                  <a:tcPr marL="68582" marR="68582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Количество наложенных штрафов</a:t>
                      </a:r>
                    </a:p>
                  </a:txBody>
                  <a:tcPr marL="68582" marR="68582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181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Общая сумма наложенных штрафов, тыс. руб.</a:t>
                      </a:r>
                    </a:p>
                  </a:txBody>
                  <a:tcPr marL="68582" marR="68582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13 303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9 617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3 686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Общая сумма уплаченных (взысканных) штрафов, тыс. руб.</a:t>
                      </a:r>
                    </a:p>
                  </a:txBody>
                  <a:tcPr marL="68582" marR="68582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71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12 490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9 164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3 326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Число предупреждений</a:t>
                      </a:r>
                    </a:p>
                  </a:txBody>
                  <a:tcPr marL="68582" marR="68582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71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Число предостережений</a:t>
                      </a:r>
                    </a:p>
                  </a:txBody>
                  <a:tcPr marL="68582" marR="68582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71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6304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3318F8-7C93-45C6-B9F6-A38EB2646079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140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61925"/>
            <a:ext cx="7772400" cy="838200"/>
          </a:xfrm>
        </p:spPr>
        <p:txBody>
          <a:bodyPr/>
          <a:lstStyle/>
          <a:p>
            <a:pPr eaLnBrk="1" hangingPunct="1"/>
            <a:r>
              <a:rPr lang="ru-RU" altLang="ru-RU" sz="1800" b="1" dirty="0" smtClean="0"/>
              <a:t>Основные показатели надзорной и контрольной деятельности Управления в области энергетики в 2019 году </a:t>
            </a:r>
          </a:p>
        </p:txBody>
      </p:sp>
      <p:graphicFrame>
        <p:nvGraphicFramePr>
          <p:cNvPr id="10488" name="Group 248"/>
          <p:cNvGraphicFramePr>
            <a:graphicFrameLocks noGrp="1"/>
          </p:cNvGraphicFramePr>
          <p:nvPr>
            <p:ph type="tbl" idx="1"/>
          </p:nvPr>
        </p:nvGraphicFramePr>
        <p:xfrm>
          <a:off x="179388" y="1052513"/>
          <a:ext cx="8535987" cy="5405435"/>
        </p:xfrm>
        <a:graphic>
          <a:graphicData uri="http://schemas.openxmlformats.org/drawingml/2006/table">
            <a:tbl>
              <a:tblPr/>
              <a:tblGrid>
                <a:gridCol w="4608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51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Показатели</a:t>
                      </a:r>
                    </a:p>
                  </a:txBody>
                  <a:tcPr marT="45735" marB="457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Всего по Управлению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Забайкальский край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Республика Бурятия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5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Число поднадзорных организаций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5" marB="457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2087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1143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944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5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Число объектов   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5" marB="457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21 845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13 390</a:t>
                      </a:r>
                    </a:p>
                  </a:txBody>
                  <a:tcPr marL="9525" marR="9525" marT="9528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8 455</a:t>
                      </a:r>
                    </a:p>
                  </a:txBody>
                  <a:tcPr marL="9525" marR="9525" marT="9528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Число аварий  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5" marB="457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Число проведенных проверок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437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212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225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8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Число выявленных и предписанных к устранению нарушений требований нормативных документов, всего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6255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4373</a:t>
                      </a:r>
                    </a:p>
                  </a:txBody>
                  <a:tcPr marL="9525" marR="9525" marT="9528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1882</a:t>
                      </a:r>
                    </a:p>
                  </a:txBody>
                  <a:tcPr marL="9525" marR="9525" marT="9528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8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внеплановых проверок, проведенных в рамках оценки готовности к отопительному периоду   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7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Число административных приостановлений деятельности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L="9525" marR="9525" marT="9528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9525" marR="9525" marT="9528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60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Количество штрафов     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243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139</a:t>
                      </a:r>
                    </a:p>
                  </a:txBody>
                  <a:tcPr marL="9525" marR="9525" marT="9528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104</a:t>
                      </a:r>
                    </a:p>
                  </a:txBody>
                  <a:tcPr marL="9525" marR="9525" marT="9528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60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Общая сумма наложенных штрафов, тыс. руб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.    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1343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717</a:t>
                      </a:r>
                    </a:p>
                  </a:txBody>
                  <a:tcPr marL="9525" marR="9525" marT="9528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626</a:t>
                      </a:r>
                    </a:p>
                  </a:txBody>
                  <a:tcPr marL="9525" marR="9525" marT="9528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Общая сумма уплаченных (взысканных) штрафов,   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тыс. руб.</a:t>
                      </a: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71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503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Число предупреждений   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71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Число предостережений   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71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71673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4DE3A3A-B2B7-4BF9-ACAA-C710A7D184EA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400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60350"/>
            <a:ext cx="8215312" cy="838200"/>
          </a:xfrm>
        </p:spPr>
        <p:txBody>
          <a:bodyPr/>
          <a:lstStyle/>
          <a:p>
            <a:pPr eaLnBrk="1" hangingPunct="1"/>
            <a:r>
              <a:rPr lang="ru-RU" altLang="ru-RU" sz="1800" b="1" dirty="0" smtClean="0"/>
              <a:t>Основные показатели надзорной и контрольной деятельности Управления по вопросам безопасности и технического состояния поднадзорных гидротехнических сооружений в 2019 году </a:t>
            </a:r>
          </a:p>
        </p:txBody>
      </p:sp>
      <p:graphicFrame>
        <p:nvGraphicFramePr>
          <p:cNvPr id="12353" name="Group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73262"/>
              </p:ext>
            </p:extLst>
          </p:nvPr>
        </p:nvGraphicFramePr>
        <p:xfrm>
          <a:off x="179388" y="1227138"/>
          <a:ext cx="8713787" cy="4721224"/>
        </p:xfrm>
        <a:graphic>
          <a:graphicData uri="http://schemas.openxmlformats.org/drawingml/2006/table">
            <a:tbl>
              <a:tblPr/>
              <a:tblGrid>
                <a:gridCol w="4608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9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85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Показатели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Всего по Управлению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Забайкальский край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Республика Бурятия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2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Количество организаций, имеющих (эксплуатирующих) гидротехнические сооружения 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86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Количество поднадзорных ГТС  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Число аварий  на ГТС  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проведенных проверок ГТС,      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/ по постоянному надзору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70/4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17/0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53/4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Выявлено и предписано к устранению нарушений   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242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Количество административных штрафов    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Общая сумма наложенных штрафов, тыс. руб.  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398,5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108,5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Общая сумма уплаченных (взысканных) штрафов,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тыс.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71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197,5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75,5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6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Количество бесхозяйных ГТС   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71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6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Количество предостережений 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71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5032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000" b="1" smtClean="0">
                <a:solidFill>
                  <a:schemeClr val="tx1"/>
                </a:solidFill>
              </a:rPr>
              <a:t>Информация по перерегистрации ОПО, поднадзорных </a:t>
            </a:r>
            <a:br>
              <a:rPr lang="ru-RU" altLang="ru-RU" sz="2000" b="1" smtClean="0">
                <a:solidFill>
                  <a:schemeClr val="tx1"/>
                </a:solidFill>
              </a:rPr>
            </a:br>
            <a:r>
              <a:rPr lang="ru-RU" altLang="ru-RU" sz="2000" b="1" smtClean="0">
                <a:solidFill>
                  <a:schemeClr val="tx1"/>
                </a:solidFill>
              </a:rPr>
              <a:t>Забайкальскому управлению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69169"/>
              </p:ext>
            </p:extLst>
          </p:nvPr>
        </p:nvGraphicFramePr>
        <p:xfrm>
          <a:off x="1476375" y="1773238"/>
          <a:ext cx="6408737" cy="4608511"/>
        </p:xfrm>
        <a:graphic>
          <a:graphicData uri="http://schemas.openxmlformats.org/drawingml/2006/table">
            <a:tbl>
              <a:tblPr/>
              <a:tblGrid>
                <a:gridCol w="1546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0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1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3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9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Местонахождение ОПО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004" marR="5700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D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Количество ОПО, зарегистрированных в государственном реестре на 10.01.2020 .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004" marR="5700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D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Класс и количество ОПО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004" marR="5700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D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Количество не перерегистрированных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ОПО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004" marR="5700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D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2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Забайкальский край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922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класс - 8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II класс - 61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III класс - 185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IV класс - 662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Всего – 916</a:t>
                      </a: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6                  (в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т.ч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Забайкальский край – 0, др. регионы – 6)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2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Республика Бурятия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 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608</a:t>
                      </a: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класс - 0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II класс - 30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III класс - 198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IV класс - 379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– 607</a:t>
                      </a: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                                    ( в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т.ч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Республика Бурятия – 0, др. регионы – 1)                 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3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Итого по Управлению: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1530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класс - 8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II класс - 91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III класс - 383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IV класс – 1041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Итого - 1523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                                         (в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т.ч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Забайкальский край -0, Республика Бурятия – 0, др. регионы – 7)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000" b="1" smtClean="0">
                <a:solidFill>
                  <a:schemeClr val="tx1"/>
                </a:solidFill>
              </a:rPr>
              <a:t>Информация по присвоению риск-ориентированных интегральных показателей ОПО, поднадзорных </a:t>
            </a:r>
            <a:br>
              <a:rPr lang="ru-RU" altLang="ru-RU" sz="2000" b="1" smtClean="0">
                <a:solidFill>
                  <a:schemeClr val="tx1"/>
                </a:solidFill>
              </a:rPr>
            </a:br>
            <a:r>
              <a:rPr lang="ru-RU" altLang="ru-RU" sz="2000" b="1" smtClean="0">
                <a:solidFill>
                  <a:schemeClr val="tx1"/>
                </a:solidFill>
              </a:rPr>
              <a:t>по Забайкальскому краю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6246605"/>
              </p:ext>
            </p:extLst>
          </p:nvPr>
        </p:nvGraphicFramePr>
        <p:xfrm>
          <a:off x="1476375" y="1773238"/>
          <a:ext cx="6408737" cy="4608511"/>
        </p:xfrm>
        <a:graphic>
          <a:graphicData uri="http://schemas.openxmlformats.org/drawingml/2006/table">
            <a:tbl>
              <a:tblPr/>
              <a:tblGrid>
                <a:gridCol w="1546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0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2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95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 ОПО</a:t>
                      </a:r>
                    </a:p>
                  </a:txBody>
                  <a:tcPr marL="57004" marR="5700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D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ОПО</a:t>
                      </a:r>
                    </a:p>
                  </a:txBody>
                  <a:tcPr marL="57004" marR="5700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D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Категория РОИП – количество ОПО</a:t>
                      </a:r>
                    </a:p>
                  </a:txBody>
                  <a:tcPr marL="57004" marR="5700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D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28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 кат. – 5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 кат. -2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в стадии расчёта</a:t>
                      </a:r>
                      <a:r>
                        <a:rPr lang="ru-RU" sz="14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 - 1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28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кат. –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кат. – 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кат. – 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кат. – 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стадии расчёта - 2</a:t>
                      </a: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3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185</a:t>
                      </a: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кат. – 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кат. – 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кат. – 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кат. – 53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стадии расчёта - 12</a:t>
                      </a: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000" b="1" smtClean="0">
                <a:solidFill>
                  <a:schemeClr val="tx1"/>
                </a:solidFill>
              </a:rPr>
              <a:t>Информация по присвоению риск-ориентированных интегральных показателей ОПО, поднадзорных </a:t>
            </a:r>
            <a:br>
              <a:rPr lang="ru-RU" altLang="ru-RU" sz="2000" b="1" smtClean="0">
                <a:solidFill>
                  <a:schemeClr val="tx1"/>
                </a:solidFill>
              </a:rPr>
            </a:br>
            <a:r>
              <a:rPr lang="ru-RU" altLang="ru-RU" sz="2000" b="1" smtClean="0">
                <a:solidFill>
                  <a:schemeClr val="tx1"/>
                </a:solidFill>
              </a:rPr>
              <a:t>по Республике Бурятия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3478937"/>
              </p:ext>
            </p:extLst>
          </p:nvPr>
        </p:nvGraphicFramePr>
        <p:xfrm>
          <a:off x="1476375" y="1773238"/>
          <a:ext cx="6408737" cy="3405187"/>
        </p:xfrm>
        <a:graphic>
          <a:graphicData uri="http://schemas.openxmlformats.org/drawingml/2006/table">
            <a:tbl>
              <a:tblPr/>
              <a:tblGrid>
                <a:gridCol w="1546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0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2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9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 ОПО</a:t>
                      </a:r>
                    </a:p>
                  </a:txBody>
                  <a:tcPr marL="57004" marR="5700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D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ОПО</a:t>
                      </a:r>
                    </a:p>
                  </a:txBody>
                  <a:tcPr marL="57004" marR="5700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D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Категория РОИП – количество ОПО</a:t>
                      </a:r>
                    </a:p>
                  </a:txBody>
                  <a:tcPr marL="57004" marR="5700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D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2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кат. –  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кат. – 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кат. - 1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стадии расчета – 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30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</a:t>
                      </a: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кат. –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 кат. – 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3 кат. – 53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4 кат. – 120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кат. – 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стадии расчета – 10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004" marR="5700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Перечень </a:t>
            </a:r>
            <a:r>
              <a:rPr lang="ru-RU" sz="2800" b="1" dirty="0"/>
              <a:t>субъектов электроэнергетики, </a:t>
            </a:r>
            <a:r>
              <a:rPr lang="ru-RU" sz="2800" b="1" dirty="0" smtClean="0"/>
              <a:t>которым </a:t>
            </a:r>
            <a:r>
              <a:rPr lang="ru-RU" sz="2800" b="1" dirty="0"/>
              <a:t>присвоены категории </a:t>
            </a:r>
            <a:r>
              <a:rPr lang="ru-RU" sz="2800" b="1" dirty="0" smtClean="0"/>
              <a:t>рисков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/>
          </p:nvPr>
        </p:nvGraphicFramePr>
        <p:xfrm>
          <a:off x="685800" y="1981200"/>
          <a:ext cx="7772400" cy="394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категории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Республика Бурятия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r>
                        <a:rPr lang="ru-RU" baseline="0" dirty="0" smtClean="0"/>
                        <a:t> Забайкальский край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по Забайкальскому управлению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Высокого риска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Значительного</a:t>
                      </a:r>
                      <a:r>
                        <a:rPr lang="ru-RU" baseline="0" dirty="0" smtClean="0"/>
                        <a:t> риска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Среднего риска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Умеренного риска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1837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Низкого риска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Риск не определен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7733A-5D94-4FFA-97BC-F3CC1CF28404}" type="slidenum">
              <a:rPr lang="ru-RU" altLang="ru-RU" smtClean="0"/>
              <a:pPr>
                <a:defRPr/>
              </a:pPr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1364771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9206</TotalTime>
  <Words>962</Words>
  <Application>Microsoft Office PowerPoint</Application>
  <PresentationFormat>Экран (4:3)</PresentationFormat>
  <Paragraphs>366</Paragraphs>
  <Slides>12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Arial Cyr</vt:lpstr>
      <vt:lpstr>Calibri</vt:lpstr>
      <vt:lpstr>Garamond</vt:lpstr>
      <vt:lpstr>Times New Roman</vt:lpstr>
      <vt:lpstr>Wingdings</vt:lpstr>
      <vt:lpstr>Оформление по умолчанию</vt:lpstr>
      <vt:lpstr>Течение</vt:lpstr>
      <vt:lpstr>Диаграмма</vt:lpstr>
      <vt:lpstr>Федеральная служба по экологическому,  технологическому и атомному надзору</vt:lpstr>
      <vt:lpstr>Показатели надзорной и контрольной деятельности  Управления в  2019 году в сравнении с 2018 годом</vt:lpstr>
      <vt:lpstr>Основные показатели надзорной и контрольной деятельности Управления в области промышленной безопасности в 2019 году </vt:lpstr>
      <vt:lpstr>Основные показатели надзорной и контрольной деятельности Управления в области энергетики в 2019 году </vt:lpstr>
      <vt:lpstr>Основные показатели надзорной и контрольной деятельности Управления по вопросам безопасности и технического состояния поднадзорных гидротехнических сооружений в 2019 году </vt:lpstr>
      <vt:lpstr>Информация по перерегистрации ОПО, поднадзорных  Забайкальскому управлению</vt:lpstr>
      <vt:lpstr>Информация по присвоению риск-ориентированных интегральных показателей ОПО, поднадзорных  по Забайкальскому краю</vt:lpstr>
      <vt:lpstr>Информация по присвоению риск-ориентированных интегральных показателей ОПО, поднадзорных  по Республике Бурятия</vt:lpstr>
      <vt:lpstr> Перечень субъектов электроэнергетики, которым присвоены категории рисков </vt:lpstr>
      <vt:lpstr>Общий уровень смертельного травматизма за  2018 год  в сравнении с 2017 годом</vt:lpstr>
      <vt:lpstr>Обобщённая динамика аварийности и смертельного травматизма на предприятиях и объектах, поднадзорных Забайкальскому управлению Ростехнадзора</vt:lpstr>
      <vt:lpstr>РАСПРЕДЕЛЕНИЕ НЕСЧАСТНЫХ СЛУЧАЕВ СО СМЕРТЕЛЬНЫМ И ТЯЖЕЛЫМ ИСХОДАМИ  ПО ВИДУ ПРОИСШЕСТВИЯ  (%)</vt:lpstr>
    </vt:vector>
  </TitlesOfParts>
  <Company>GGTN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Чистякова</dc:creator>
  <cp:lastModifiedBy>Роман В. Зайцев</cp:lastModifiedBy>
  <cp:revision>795</cp:revision>
  <cp:lastPrinted>2020-12-25T04:52:25Z</cp:lastPrinted>
  <dcterms:created xsi:type="dcterms:W3CDTF">2005-11-02T08:00:18Z</dcterms:created>
  <dcterms:modified xsi:type="dcterms:W3CDTF">2020-12-25T04:54:39Z</dcterms:modified>
</cp:coreProperties>
</file>